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0" name="Shape 8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5.jpe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jpeg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jpeg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Google Shape;10;p2"/>
          <p:cNvPicPr>
            <a:picLocks noChangeAspect="1"/>
          </p:cNvPicPr>
          <p:nvPr/>
        </p:nvPicPr>
        <p:blipFill>
          <a:blip r:embed="rId2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0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Google Shape;58;p14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0" name="Google Shape;62;p15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1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140" name="Google Shape;71;p17" descr="Google Shape;71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157" name="Google Shape;77;p19" descr="Google Shape;77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8" name="Google Shape;78;p19" descr="Google Shape;78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9" name="Google Shape;79;p19" descr="Google Shape;79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60" name="Google Shape;80;p19" descr="Google Shape;80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161" name="Google Shape;81;p1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162" name="Google Shape;82;p1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163" name="Google Shape;83;p1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164" name="Google Shape;84;p1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165" name="Google Shape;85;p1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6" name="Google Shape;86;p1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7" name="Google Shape;87;p1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8" name="Google Shape;88;p1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177" name="Google Shape;91;p2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93;p2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202" name="Google Shape;98;p2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01;p2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1" name="Google Shape;102;p2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2" name="Google Shape;103;p2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3" name="Google Shape;104;p2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214" name="Google Shape;105;p24" descr="Google Shape;105;p2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31" name="Google Shape;110;p2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2" name="Google Shape;111;p2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3" name="Google Shape;112;p2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4" name="Google Shape;113;p2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5" name="Google Shape;114;p2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6" name="Google Shape;115;p2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944649" y="4350425"/>
            <a:ext cx="77103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Google Shape;122;p28"/>
          <p:cNvSpPr txBox="1"/>
          <p:nvPr/>
        </p:nvSpPr>
        <p:spPr>
          <a:xfrm>
            <a:off x="595339" y="1802270"/>
            <a:ext cx="7544750" cy="33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Определение</a:t>
            </a:r>
            <a:r>
              <a:rPr b="0">
                <a:solidFill>
                  <a:srgbClr val="000000"/>
                </a:solidFill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/>
          </a:p>
          <a:p>
            <a:pPr/>
            <a:endParaRPr sz="2400"/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Text"/>
          <p:cNvSpPr txBox="1"/>
          <p:nvPr>
            <p:ph type="title"/>
          </p:nvPr>
        </p:nvSpPr>
        <p:spPr>
          <a:xfrm>
            <a:off x="500550" y="1940305"/>
            <a:ext cx="7935301" cy="8418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28;p30"/>
          <p:cNvSpPr txBox="1"/>
          <p:nvPr/>
        </p:nvSpPr>
        <p:spPr>
          <a:xfrm>
            <a:off x="630550" y="1572900"/>
            <a:ext cx="3906300" cy="17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Главная мысль </a:t>
            </a:r>
          </a:p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слайда, тезис, определение</a:t>
            </a:r>
          </a:p>
        </p:txBody>
      </p:sp>
      <p:pic>
        <p:nvPicPr>
          <p:cNvPr id="262" name="Google Shape;129;p30" descr="Google Shape;129;p30"/>
          <p:cNvPicPr>
            <a:picLocks noChangeAspect="1"/>
          </p:cNvPicPr>
          <p:nvPr/>
        </p:nvPicPr>
        <p:blipFill>
          <a:blip r:embed="rId2">
            <a:extLst/>
          </a:blip>
          <a:srcRect l="0" t="10742" r="6" b="10730"/>
          <a:stretch>
            <a:fillRect/>
          </a:stretch>
        </p:blipFill>
        <p:spPr>
          <a:xfrm>
            <a:off x="5581050" y="867901"/>
            <a:ext cx="2867819" cy="3118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99" y="0"/>
                </a:moveTo>
                <a:cubicBezTo>
                  <a:pt x="1611" y="0"/>
                  <a:pt x="0" y="1481"/>
                  <a:pt x="0" y="3310"/>
                </a:cubicBezTo>
                <a:lnTo>
                  <a:pt x="0" y="18288"/>
                </a:lnTo>
                <a:cubicBezTo>
                  <a:pt x="0" y="20116"/>
                  <a:pt x="1611" y="21600"/>
                  <a:pt x="3599" y="21600"/>
                </a:cubicBezTo>
                <a:lnTo>
                  <a:pt x="18001" y="21600"/>
                </a:lnTo>
                <a:cubicBezTo>
                  <a:pt x="19989" y="21600"/>
                  <a:pt x="21600" y="20116"/>
                  <a:pt x="21600" y="18288"/>
                </a:cubicBezTo>
                <a:lnTo>
                  <a:pt x="21600" y="3310"/>
                </a:lnTo>
                <a:cubicBezTo>
                  <a:pt x="21600" y="1481"/>
                  <a:pt x="19989" y="0"/>
                  <a:pt x="18001" y="0"/>
                </a:cubicBezTo>
                <a:lnTo>
                  <a:pt x="35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136;p34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93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94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Google Shape;139;p34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9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0" name="Body Level One…"/>
          <p:cNvSpPr txBox="1"/>
          <p:nvPr>
            <p:ph type="body" idx="1"/>
          </p:nvPr>
        </p:nvSpPr>
        <p:spPr>
          <a:xfrm>
            <a:off x="743675" y="1496070"/>
            <a:ext cx="8226301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7" name="Google Shape;153;p39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6" name="Google Shape;156;p40"/>
          <p:cNvSpPr/>
          <p:nvPr/>
        </p:nvSpPr>
        <p:spPr>
          <a:xfrm>
            <a:off x="362299" y="1364963"/>
            <a:ext cx="4748702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7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Text"/>
          <p:cNvSpPr txBox="1"/>
          <p:nvPr>
            <p:ph type="title"/>
          </p:nvPr>
        </p:nvSpPr>
        <p:spPr>
          <a:xfrm>
            <a:off x="500550" y="1783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Text"/>
          <p:cNvSpPr txBox="1"/>
          <p:nvPr>
            <p:ph type="title"/>
          </p:nvPr>
        </p:nvSpPr>
        <p:spPr>
          <a:xfrm>
            <a:off x="500550" y="2545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395" name="Google Shape;177;p47" descr="Google Shape;177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412" name="Google Shape;183;p49" descr="Google Shape;183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3" name="Google Shape;184;p49" descr="Google Shape;184;p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4" name="Google Shape;185;p49" descr="Google Shape;185;p4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5" name="Google Shape;186;p49" descr="Google Shape;186;p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416" name="Google Shape;187;p4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417" name="Google Shape;188;p4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418" name="Google Shape;189;p4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419" name="Google Shape;190;p4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420" name="Google Shape;191;p4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1" name="Google Shape;192;p4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2" name="Google Shape;193;p4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3" name="Google Shape;194;p4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32" name="Google Shape;197;p5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199;p5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4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57" name="Google Shape;204;p5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207;p5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6" name="Google Shape;208;p5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7" name="Google Shape;209;p5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8" name="Google Shape;210;p5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469" name="Google Shape;211;p54" descr="Google Shape;211;p5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86" name="Google Shape;216;p5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7" name="Google Shape;217;p5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8" name="Google Shape;218;p5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9" name="Google Shape;219;p5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0" name="Google Shape;220;p5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1" name="Google Shape;221;p5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227;p58" descr="Google Shape;227;p5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35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248;p63" descr="Google Shape;248;p6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3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31;p7" descr="Google Shape;31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255;p6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62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63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4" name="Google Shape;258;p6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6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8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8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8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9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Google Shape;275;p7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8" name="Google Shape;279;p7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9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Text"/>
          <p:cNvSpPr txBox="1"/>
          <p:nvPr>
            <p:ph type="title"/>
          </p:nvPr>
        </p:nvSpPr>
        <p:spPr>
          <a:xfrm>
            <a:off x="931010" y="1572005"/>
            <a:ext cx="7281900" cy="1695001"/>
          </a:xfrm>
          <a:prstGeom prst="rect">
            <a:avLst/>
          </a:prstGeom>
        </p:spPr>
        <p:txBody>
          <a:bodyPr lIns="0" tIns="0" rIns="0" bIns="0"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8" name="Body Level One…"/>
          <p:cNvSpPr txBox="1"/>
          <p:nvPr>
            <p:ph type="body" idx="1"/>
          </p:nvPr>
        </p:nvSpPr>
        <p:spPr>
          <a:xfrm>
            <a:off x="636065" y="856644"/>
            <a:ext cx="7872001" cy="27591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4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" name="Google Shape;296;p74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4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5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5" name="Google Shape;301;p75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5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itle Text"/>
          <p:cNvSpPr txBox="1"/>
          <p:nvPr>
            <p:ph type="title"/>
          </p:nvPr>
        </p:nvSpPr>
        <p:spPr>
          <a:xfrm>
            <a:off x="573575" y="388000"/>
            <a:ext cx="7996801" cy="970200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664" name="Body Level One…"/>
          <p:cNvSpPr txBox="1"/>
          <p:nvPr>
            <p:ph type="body" sz="half" idx="1"/>
          </p:nvPr>
        </p:nvSpPr>
        <p:spPr>
          <a:xfrm>
            <a:off x="942987" y="1539442"/>
            <a:ext cx="7263001" cy="25890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313;p78" descr="Google Shape;313;p7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8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9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08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334;p83" descr="Google Shape;334;p8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6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341;p8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5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6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7" name="Google Shape;344;p8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3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8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1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1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6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1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7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81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2" name="Google Shape;361;p9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1" name="Google Shape;365;p9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92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69.xml"/><Relationship Id="rId72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3.xml"/><Relationship Id="rId76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5.xml"/><Relationship Id="rId78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82.xml"/><Relationship Id="rId85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4.xml"/><Relationship Id="rId87" Type="http://schemas.openxmlformats.org/officeDocument/2006/relationships/slideLayout" Target="../slideLayouts/slideLayout8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00550" y="330723"/>
            <a:ext cx="8520601" cy="109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3655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957580" marR="0" indent="-36703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467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1924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23817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28389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32961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3753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4210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Relationship Id="rId3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github.com/vvkostikov/otus-datacenter-design/tree/main/labs/project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372;p92" descr="Google Shape;372;p92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Google Shape;373;p92"/>
          <p:cNvSpPr/>
          <p:nvPr/>
        </p:nvSpPr>
        <p:spPr>
          <a:xfrm>
            <a:off x="433125" y="553499"/>
            <a:ext cx="4161600" cy="415501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 w="12700">
            <a:miter lim="400000"/>
          </a:ln>
          <a:effectLst>
            <a:outerShdw sx="100000" sy="100000" kx="0" ky="0" algn="b" rotWithShape="0" blurRad="203200" dist="28575" dir="5400000">
              <a:srgbClr val="000000">
                <a:alpha val="28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04" name="Google Shape;374;p92"/>
          <p:cNvSpPr txBox="1"/>
          <p:nvPr/>
        </p:nvSpPr>
        <p:spPr>
          <a:xfrm>
            <a:off x="433125" y="1890725"/>
            <a:ext cx="6410883" cy="272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Построение растянутой L2 сети между датацентрами предприятия с использованием технологии VXLAN EVPN MultiSite.</a:t>
            </a:r>
          </a:p>
        </p:txBody>
      </p:sp>
      <p:sp>
        <p:nvSpPr>
          <p:cNvPr id="805" name="Google Shape;375;p92"/>
          <p:cNvSpPr txBox="1"/>
          <p:nvPr/>
        </p:nvSpPr>
        <p:spPr>
          <a:xfrm>
            <a:off x="572149" y="553499"/>
            <a:ext cx="43413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Дизайн сетей ЦОД</a:t>
            </a:r>
          </a:p>
        </p:txBody>
      </p:sp>
      <p:pic>
        <p:nvPicPr>
          <p:cNvPr id="806" name="Google Shape;376;p92" descr="Google Shape;376;p9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3699" y="268874"/>
            <a:ext cx="822176" cy="28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Google Shape;377;p92" descr="Google Shape;377;p9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8124" y="2113144"/>
            <a:ext cx="1787902" cy="2849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430;p98"/>
          <p:cNvSpPr txBox="1"/>
          <p:nvPr>
            <p:ph type="title"/>
          </p:nvPr>
        </p:nvSpPr>
        <p:spPr>
          <a:xfrm>
            <a:off x="227866" y="-3285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Что получилось: Описание адресного пространства</a:t>
            </a:r>
          </a:p>
        </p:txBody>
      </p:sp>
      <p:pic>
        <p:nvPicPr>
          <p:cNvPr id="874" name="Screenshot 2025-02-03 at 03.33.40.png" descr="Screenshot 2025-02-03 at 03.3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210" y="616756"/>
            <a:ext cx="5985813" cy="4056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430;p98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Шаблоны</a:t>
            </a:r>
          </a:p>
        </p:txBody>
      </p:sp>
      <p:pic>
        <p:nvPicPr>
          <p:cNvPr id="877" name="Screenshot 2025-02-03 at 03.29.01.png" descr="Screenshot 2025-02-03 at 03.29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1070274"/>
            <a:ext cx="8724900" cy="284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Стандарты конфигурации</a:t>
            </a:r>
          </a:p>
        </p:txBody>
      </p:sp>
      <p:pic>
        <p:nvPicPr>
          <p:cNvPr id="880" name="Screenshot 2025-02-03 at 03.35.15.png" descr="Screenshot 2025-02-03 at 03.35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968" y="603484"/>
            <a:ext cx="9144001" cy="321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СХЕМА</a:t>
            </a:r>
          </a:p>
        </p:txBody>
      </p:sp>
      <p:pic>
        <p:nvPicPr>
          <p:cNvPr id="883" name="Net_Scheme_Project.png" descr="Net_Scheme_Proj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08786"/>
            <a:ext cx="9144001" cy="3344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MultiSite L2</a:t>
            </a:r>
          </a:p>
        </p:txBody>
      </p:sp>
      <p:sp>
        <p:nvSpPr>
          <p:cNvPr id="886" name="Leaf-1-1"/>
          <p:cNvSpPr txBox="1"/>
          <p:nvPr/>
        </p:nvSpPr>
        <p:spPr>
          <a:xfrm>
            <a:off x="366887" y="655165"/>
            <a:ext cx="67493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Leaf-1-1</a:t>
            </a:r>
          </a:p>
        </p:txBody>
      </p:sp>
      <p:sp>
        <p:nvSpPr>
          <p:cNvPr id="887" name="Leaf-1-3 (BGW)"/>
          <p:cNvSpPr txBox="1"/>
          <p:nvPr/>
        </p:nvSpPr>
        <p:spPr>
          <a:xfrm>
            <a:off x="348708" y="2127658"/>
            <a:ext cx="126745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Leaf-1-3 (BGW)</a:t>
            </a:r>
          </a:p>
        </p:txBody>
      </p:sp>
      <p:pic>
        <p:nvPicPr>
          <p:cNvPr id="888" name="Screenshot 2025-02-03 at 19.42.01.png" descr="Screenshot 2025-02-03 at 19.4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7885"/>
            <a:ext cx="9144001" cy="782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9" name="Screenshot 2025-02-03 at 19.43.01.png" descr="Screenshot 2025-02-03 at 19.43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62085" y="2534676"/>
            <a:ext cx="9144001" cy="1001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MultiSite L3</a:t>
            </a:r>
          </a:p>
        </p:txBody>
      </p:sp>
      <p:sp>
        <p:nvSpPr>
          <p:cNvPr id="892" name="Leaf-1-1"/>
          <p:cNvSpPr txBox="1"/>
          <p:nvPr/>
        </p:nvSpPr>
        <p:spPr>
          <a:xfrm>
            <a:off x="366887" y="655165"/>
            <a:ext cx="67493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Leaf-1-1</a:t>
            </a:r>
          </a:p>
        </p:txBody>
      </p:sp>
      <p:pic>
        <p:nvPicPr>
          <p:cNvPr id="893" name="Screenshot 2025-02-03 at 03.37.33.png" descr="Screenshot 2025-02-03 at 03.3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03" y="875288"/>
            <a:ext cx="9144001" cy="1018096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Leaf-1-3 (BGW)"/>
          <p:cNvSpPr txBox="1"/>
          <p:nvPr/>
        </p:nvSpPr>
        <p:spPr>
          <a:xfrm>
            <a:off x="348708" y="2127658"/>
            <a:ext cx="126745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Leaf-1-3 (BGW)</a:t>
            </a:r>
          </a:p>
        </p:txBody>
      </p:sp>
      <p:pic>
        <p:nvPicPr>
          <p:cNvPr id="895" name="Screenshot 2025-02-03 at 03.38.55.png" descr="Screenshot 2025-02-03 at 03.3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03" y="2418559"/>
            <a:ext cx="9144001" cy="1198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Что не получилось (или как реально стенд заработал)</a:t>
            </a:r>
          </a:p>
        </p:txBody>
      </p:sp>
      <p:pic>
        <p:nvPicPr>
          <p:cNvPr id="898" name="Screenshot 2025-02-03 at 03.41.27.png" descr="Screenshot 2025-02-03 at 03.41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11731"/>
            <a:ext cx="9144001" cy="346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438;p99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50391">
              <a:defRPr sz="3162"/>
            </a:lvl1pPr>
          </a:lstStyle>
          <a:p>
            <a:pPr/>
            <a:r>
              <a:t>Выводы</a:t>
            </a:r>
            <a:endParaRPr sz="2790"/>
          </a:p>
        </p:txBody>
      </p:sp>
      <p:graphicFrame>
        <p:nvGraphicFramePr>
          <p:cNvPr id="901" name="Google Shape;439;p99"/>
          <p:cNvGraphicFramePr/>
          <p:nvPr/>
        </p:nvGraphicFramePr>
        <p:xfrm>
          <a:off x="952500" y="1288165"/>
          <a:ext cx="7239001" cy="1524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Тестовый проект был собран на 90%. Удалось достичь большинства целей поставленных изначально. Получен опыт внедрения EVPN MultiHoming и оптимизации стыка DCI с применением VXLAN MultiSite (Multi Domain EVPN VXLNA в терминологии Arista).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Успешно сформированы шаблоны и использованы стандартизация конфигов с применением peer group.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  <a:r>
                        <a:t>Наибольшие сложности доставили: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Закрытая документация Arista по Multi-Domain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Не стабильная работа Стенда на 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Полезность проекта: 10 из 10.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447;p100" descr="Google Shape;447;p100"/>
          <p:cNvPicPr>
            <a:picLocks noChangeAspect="1"/>
          </p:cNvPicPr>
          <p:nvPr/>
        </p:nvPicPr>
        <p:blipFill>
          <a:blip r:embed="rId2">
            <a:extLst/>
          </a:blip>
          <a:srcRect l="10873" t="0" r="0" b="29921"/>
          <a:stretch>
            <a:fillRect/>
          </a:stretch>
        </p:blipFill>
        <p:spPr>
          <a:xfrm>
            <a:off x="-75950" y="0"/>
            <a:ext cx="94087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Google Shape;448;p100"/>
          <p:cNvSpPr txBox="1"/>
          <p:nvPr/>
        </p:nvSpPr>
        <p:spPr>
          <a:xfrm>
            <a:off x="387050" y="1844625"/>
            <a:ext cx="7584300" cy="79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Вопросы и рекомендации</a:t>
            </a:r>
          </a:p>
        </p:txBody>
      </p:sp>
      <p:sp>
        <p:nvSpPr>
          <p:cNvPr id="905" name="Google Shape;449;p100"/>
          <p:cNvSpPr txBox="1"/>
          <p:nvPr/>
        </p:nvSpPr>
        <p:spPr>
          <a:xfrm>
            <a:off x="1214696" y="3061974"/>
            <a:ext cx="1927500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есть вопросы</a:t>
            </a:r>
          </a:p>
        </p:txBody>
      </p:sp>
      <p:sp>
        <p:nvSpPr>
          <p:cNvPr id="906" name="Google Shape;450;p100"/>
          <p:cNvSpPr txBox="1"/>
          <p:nvPr/>
        </p:nvSpPr>
        <p:spPr>
          <a:xfrm>
            <a:off x="4934996" y="3061974"/>
            <a:ext cx="2145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вопросов нет</a:t>
            </a:r>
          </a:p>
        </p:txBody>
      </p:sp>
      <p:sp>
        <p:nvSpPr>
          <p:cNvPr id="907" name="Google Shape;451;p100"/>
          <p:cNvSpPr txBox="1"/>
          <p:nvPr/>
        </p:nvSpPr>
        <p:spPr>
          <a:xfrm>
            <a:off x="7230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908" name="Google Shape;452;p100"/>
          <p:cNvSpPr txBox="1"/>
          <p:nvPr/>
        </p:nvSpPr>
        <p:spPr>
          <a:xfrm>
            <a:off x="44433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–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460;p101" descr="Google Shape;460;p101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11" name="Google Shape;461;p101"/>
          <p:cNvSpPr txBox="1"/>
          <p:nvPr>
            <p:ph type="title" idx="4294967295"/>
          </p:nvPr>
        </p:nvSpPr>
        <p:spPr>
          <a:xfrm>
            <a:off x="629000" y="1932525"/>
            <a:ext cx="7295099" cy="1956301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pic>
        <p:nvPicPr>
          <p:cNvPr id="912" name="Google Shape;462;p101" descr="Google Shape;462;p1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8113" y="1616723"/>
            <a:ext cx="595987" cy="59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382;p93"/>
          <p:cNvSpPr txBox="1"/>
          <p:nvPr>
            <p:ph type="title"/>
          </p:nvPr>
        </p:nvSpPr>
        <p:spPr>
          <a:xfrm>
            <a:off x="744124" y="1415974"/>
            <a:ext cx="7935302" cy="1416001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Меня хорошо видно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&amp; слышно?</a:t>
            </a:r>
          </a:p>
        </p:txBody>
      </p:sp>
      <p:pic>
        <p:nvPicPr>
          <p:cNvPr id="810" name="Google Shape;383;p93" descr="Google Shape;383;p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061" y="3841074"/>
            <a:ext cx="545713" cy="545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Google Shape;384;p93" descr="Google Shape;384;p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74" y="3890890"/>
            <a:ext cx="537264" cy="537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389;p94"/>
          <p:cNvSpPr txBox="1"/>
          <p:nvPr>
            <p:ph type="title"/>
          </p:nvPr>
        </p:nvSpPr>
        <p:spPr>
          <a:xfrm>
            <a:off x="500549" y="821224"/>
            <a:ext cx="8520602" cy="1841700"/>
          </a:xfrm>
          <a:prstGeom prst="rect">
            <a:avLst/>
          </a:prstGeom>
        </p:spPr>
        <p:txBody>
          <a:bodyPr/>
          <a:lstStyle/>
          <a:p>
            <a:pPr defTabSz="612648">
              <a:defRPr sz="2010"/>
            </a:pPr>
            <a:r>
              <a:t>Защита проекта</a:t>
            </a:r>
          </a:p>
          <a:p>
            <a:pPr defTabSz="612648">
              <a:defRPr sz="2010"/>
            </a:pPr>
            <a:r>
              <a:t>Тема: Построение растянутой L2 сети между датацентрами предприятия с использование технологии VXLAN EVPN MultiSite</a:t>
            </a:r>
          </a:p>
          <a:p>
            <a:pPr defTabSz="612648">
              <a:defRPr sz="2144"/>
            </a:pPr>
            <a:endParaRPr sz="2010"/>
          </a:p>
        </p:txBody>
      </p:sp>
      <p:sp>
        <p:nvSpPr>
          <p:cNvPr id="814" name="Google Shape;391;p94"/>
          <p:cNvSpPr txBox="1"/>
          <p:nvPr/>
        </p:nvSpPr>
        <p:spPr>
          <a:xfrm>
            <a:off x="3899475" y="2746325"/>
            <a:ext cx="37017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80000"/>
              </a:lnSpc>
              <a:defRPr b="1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Костиков Владимир</a:t>
            </a:r>
          </a:p>
        </p:txBody>
      </p:sp>
      <p:sp>
        <p:nvSpPr>
          <p:cNvPr id="815" name="Google Shape;392;p94"/>
          <p:cNvSpPr txBox="1"/>
          <p:nvPr/>
        </p:nvSpPr>
        <p:spPr>
          <a:xfrm>
            <a:off x="3899475" y="3122212"/>
            <a:ext cx="5337301" cy="62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Сетевой инженер.</a:t>
            </a:r>
          </a:p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Стаж 23 года.</a:t>
            </a:r>
          </a:p>
        </p:txBody>
      </p:sp>
      <p:pic>
        <p:nvPicPr>
          <p:cNvPr id="816" name="Image" descr="Image"/>
          <p:cNvPicPr>
            <a:picLocks noChangeAspect="1"/>
          </p:cNvPicPr>
          <p:nvPr/>
        </p:nvPicPr>
        <p:blipFill>
          <a:blip r:embed="rId2">
            <a:alphaModFix amt="78136"/>
            <a:extLst/>
          </a:blip>
          <a:stretch>
            <a:fillRect/>
          </a:stretch>
        </p:blipFill>
        <p:spPr>
          <a:xfrm>
            <a:off x="910002" y="2074795"/>
            <a:ext cx="1890922" cy="2479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636;p114"/>
          <p:cNvSpPr txBox="1"/>
          <p:nvPr/>
        </p:nvSpPr>
        <p:spPr>
          <a:xfrm>
            <a:off x="450139" y="1319226"/>
            <a:ext cx="7224601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Проект: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https://github.com/vvkostikov/otus-datacenter-design/tree/main/labs/project</a:t>
            </a:r>
          </a:p>
        </p:txBody>
      </p:sp>
      <p:sp>
        <p:nvSpPr>
          <p:cNvPr id="819" name="Google Shape;638;p114"/>
          <p:cNvSpPr txBox="1"/>
          <p:nvPr>
            <p:ph type="title"/>
          </p:nvPr>
        </p:nvSpPr>
        <p:spPr>
          <a:xfrm>
            <a:off x="611949" y="424950"/>
            <a:ext cx="8214302" cy="646500"/>
          </a:xfrm>
          <a:prstGeom prst="rect">
            <a:avLst/>
          </a:prstGeom>
        </p:spPr>
        <p:txBody>
          <a:bodyPr/>
          <a:lstStyle/>
          <a:p>
            <a:pPr/>
            <a:r>
              <a:t>Контакты</a:t>
            </a:r>
          </a:p>
        </p:txBody>
      </p:sp>
      <p:sp>
        <p:nvSpPr>
          <p:cNvPr id="820" name="Google Shape;636;p114"/>
          <p:cNvSpPr txBox="1"/>
          <p:nvPr/>
        </p:nvSpPr>
        <p:spPr>
          <a:xfrm>
            <a:off x="450139" y="2173383"/>
            <a:ext cx="7224601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Телеграм: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vvkostikov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397;p95"/>
          <p:cNvSpPr txBox="1"/>
          <p:nvPr>
            <p:ph type="title"/>
          </p:nvPr>
        </p:nvSpPr>
        <p:spPr>
          <a:xfrm>
            <a:off x="538549" y="348973"/>
            <a:ext cx="8520601" cy="661802"/>
          </a:xfrm>
          <a:prstGeom prst="rect">
            <a:avLst/>
          </a:prstGeom>
        </p:spPr>
        <p:txBody>
          <a:bodyPr/>
          <a:lstStyle/>
          <a:p>
            <a:pPr/>
            <a:r>
              <a:t>План защиты</a:t>
            </a:r>
          </a:p>
        </p:txBody>
      </p:sp>
      <p:grpSp>
        <p:nvGrpSpPr>
          <p:cNvPr id="825" name="Google Shape;398;p95"/>
          <p:cNvGrpSpPr/>
          <p:nvPr/>
        </p:nvGrpSpPr>
        <p:grpSpPr>
          <a:xfrm>
            <a:off x="1138125" y="1480027"/>
            <a:ext cx="3384900" cy="398750"/>
            <a:chOff x="0" y="0"/>
            <a:chExt cx="3384899" cy="398749"/>
          </a:xfrm>
        </p:grpSpPr>
        <p:sp>
          <p:nvSpPr>
            <p:cNvPr id="823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4" name="Цель и задачи проекта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Цель и задачи проекта</a:t>
              </a:r>
            </a:p>
          </p:txBody>
        </p:sp>
      </p:grpSp>
      <p:grpSp>
        <p:nvGrpSpPr>
          <p:cNvPr id="828" name="Google Shape;399;p95"/>
          <p:cNvGrpSpPr/>
          <p:nvPr/>
        </p:nvGrpSpPr>
        <p:grpSpPr>
          <a:xfrm>
            <a:off x="1138125" y="2060216"/>
            <a:ext cx="3384900" cy="398751"/>
            <a:chOff x="0" y="0"/>
            <a:chExt cx="3384899" cy="398749"/>
          </a:xfrm>
        </p:grpSpPr>
        <p:sp>
          <p:nvSpPr>
            <p:cNvPr id="826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7" name="Какие технологии использовали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Какие технологии использовались</a:t>
              </a:r>
            </a:p>
          </p:txBody>
        </p:sp>
      </p:grpSp>
      <p:grpSp>
        <p:nvGrpSpPr>
          <p:cNvPr id="831" name="Google Shape;400;p95"/>
          <p:cNvGrpSpPr/>
          <p:nvPr/>
        </p:nvGrpSpPr>
        <p:grpSpPr>
          <a:xfrm>
            <a:off x="1138125" y="2640400"/>
            <a:ext cx="3384900" cy="398751"/>
            <a:chOff x="0" y="0"/>
            <a:chExt cx="3384899" cy="398749"/>
          </a:xfrm>
        </p:grpSpPr>
        <p:sp>
          <p:nvSpPr>
            <p:cNvPr id="829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0" name="Что получило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Что получилось</a:t>
              </a:r>
            </a:p>
          </p:txBody>
        </p:sp>
      </p:grpSp>
      <p:grpSp>
        <p:nvGrpSpPr>
          <p:cNvPr id="834" name="Google Shape;401;p95"/>
          <p:cNvGrpSpPr/>
          <p:nvPr/>
        </p:nvGrpSpPr>
        <p:grpSpPr>
          <a:xfrm>
            <a:off x="1138125" y="3234949"/>
            <a:ext cx="3384900" cy="398751"/>
            <a:chOff x="0" y="0"/>
            <a:chExt cx="3384899" cy="398749"/>
          </a:xfrm>
        </p:grpSpPr>
        <p:sp>
          <p:nvSpPr>
            <p:cNvPr id="832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3" name="Выводы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Выводы</a:t>
              </a:r>
            </a:p>
          </p:txBody>
        </p:sp>
      </p:grpSp>
      <p:sp>
        <p:nvSpPr>
          <p:cNvPr id="842" name="Google Shape;402;p95"/>
          <p:cNvSpPr/>
          <p:nvPr/>
        </p:nvSpPr>
        <p:spPr>
          <a:xfrm>
            <a:off x="883920" y="1678940"/>
            <a:ext cx="3892550" cy="580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3" name="Google Shape;403;p95"/>
          <p:cNvSpPr/>
          <p:nvPr/>
        </p:nvSpPr>
        <p:spPr>
          <a:xfrm>
            <a:off x="883920" y="2259329"/>
            <a:ext cx="3892550" cy="580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4" name="Google Shape;404;p95"/>
          <p:cNvSpPr/>
          <p:nvPr/>
        </p:nvSpPr>
        <p:spPr>
          <a:xfrm>
            <a:off x="883920" y="2839720"/>
            <a:ext cx="3892550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5" name="Google Shape;405;p95"/>
          <p:cNvSpPr/>
          <p:nvPr/>
        </p:nvSpPr>
        <p:spPr>
          <a:xfrm>
            <a:off x="883920" y="3434080"/>
            <a:ext cx="3892550" cy="52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grpSp>
        <p:nvGrpSpPr>
          <p:cNvPr id="841" name="Google Shape;406;p95"/>
          <p:cNvGrpSpPr/>
          <p:nvPr/>
        </p:nvGrpSpPr>
        <p:grpSpPr>
          <a:xfrm>
            <a:off x="1138137" y="3761600"/>
            <a:ext cx="3384901" cy="398751"/>
            <a:chOff x="0" y="0"/>
            <a:chExt cx="3384899" cy="398749"/>
          </a:xfrm>
        </p:grpSpPr>
        <p:sp>
          <p:nvSpPr>
            <p:cNvPr id="839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40" name="Вопросы и рекомендации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Вопросы и рекомендации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411;p96"/>
          <p:cNvSpPr txBox="1"/>
          <p:nvPr/>
        </p:nvSpPr>
        <p:spPr>
          <a:xfrm>
            <a:off x="560499" y="324880"/>
            <a:ext cx="85206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Цель и задачи проекта</a:t>
            </a:r>
          </a:p>
        </p:txBody>
      </p:sp>
      <p:graphicFrame>
        <p:nvGraphicFramePr>
          <p:cNvPr id="848" name="Google Shape;412;p96"/>
          <p:cNvGraphicFramePr/>
          <p:nvPr/>
        </p:nvGraphicFramePr>
        <p:xfrm>
          <a:off x="952500" y="2382124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Успешно описать адресное пространство и принципы используемые при выборе AS, VNI и иных настройках в дальнейшем.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типовые конфигурации для разных ролей оборудования и целей. Максимально стандартизировать конфигурацию.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Отработать настройку и проверить работу конфигурации на собранной лабораторной среде.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Убедиться в плюсах технологии MultiSite.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51" name="Google Shape;413;p96"/>
          <p:cNvGrpSpPr/>
          <p:nvPr/>
        </p:nvGrpSpPr>
        <p:grpSpPr>
          <a:xfrm>
            <a:off x="1628250" y="1386299"/>
            <a:ext cx="5887500" cy="662101"/>
            <a:chOff x="0" y="103275"/>
            <a:chExt cx="5887499" cy="662099"/>
          </a:xfrm>
        </p:grpSpPr>
        <p:sp>
          <p:nvSpPr>
            <p:cNvPr id="849" name="Rounded Rectangle"/>
            <p:cNvSpPr/>
            <p:nvPr/>
          </p:nvSpPr>
          <p:spPr>
            <a:xfrm>
              <a:off x="0" y="103275"/>
              <a:ext cx="5887500" cy="6621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850" name="Цель проекта: опробовать технологию VXLAN EVPN MultiSite и отработать создание проекта и документации для дальнейшего использования в компании."/>
            <p:cNvSpPr/>
            <p:nvPr/>
          </p:nvSpPr>
          <p:spPr>
            <a:xfrm>
              <a:off x="102895" y="434325"/>
              <a:ext cx="56817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Цель проекта: опробовать технологию VXLAN EVPN MultiSite и отработать создание проекта и документации для дальнейшего использования в компании.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411;p96"/>
          <p:cNvSpPr txBox="1"/>
          <p:nvPr/>
        </p:nvSpPr>
        <p:spPr>
          <a:xfrm>
            <a:off x="560499" y="64316"/>
            <a:ext cx="85206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Зачем растягивать L2 или постановка цели</a:t>
            </a:r>
          </a:p>
        </p:txBody>
      </p:sp>
      <p:graphicFrame>
        <p:nvGraphicFramePr>
          <p:cNvPr id="854" name="Google Shape;412;p96"/>
          <p:cNvGraphicFramePr/>
          <p:nvPr/>
        </p:nvGraphicFramePr>
        <p:xfrm>
          <a:off x="952500" y="1442880"/>
          <a:ext cx="7239001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Основные требования всегда идут с двух сторон: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Виртуализация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Сервисы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Механизм миграции Виртуальных машин без внесения каких-либо изменений удобен как 1 так и 2.
Причем как онлайн миграции в режиме DR, так и любых действий по распределению нагрузки.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Часто Сервисы не умеют работать между системами по L3. Или использую технологии VRRP или аналогичные под капотом для Резервирования.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Отсутствие и высокая стоимость полноценных систем аппаратной балансировки.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57" name="Google Shape;413;p96"/>
          <p:cNvGrpSpPr/>
          <p:nvPr/>
        </p:nvGrpSpPr>
        <p:grpSpPr>
          <a:xfrm>
            <a:off x="1628250" y="677321"/>
            <a:ext cx="5887500" cy="662101"/>
            <a:chOff x="0" y="0"/>
            <a:chExt cx="5887499" cy="662099"/>
          </a:xfrm>
        </p:grpSpPr>
        <p:sp>
          <p:nvSpPr>
            <p:cNvPr id="855" name="Rounded Rectangle"/>
            <p:cNvSpPr/>
            <p:nvPr/>
          </p:nvSpPr>
          <p:spPr>
            <a:xfrm>
              <a:off x="0" y="0"/>
              <a:ext cx="5887500" cy="6621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856" name="Цель проекта: “Делай, что можешь, с тем, что имеешь, там, где ты есть.”"/>
            <p:cNvSpPr txBox="1"/>
            <p:nvPr/>
          </p:nvSpPr>
          <p:spPr>
            <a:xfrm>
              <a:off x="102895" y="11024"/>
              <a:ext cx="5681710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Цель проекта: “Делай, что можешь, с тем, что имеешь, там, где ты есть.”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421;p97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Какие технологии использовались</a:t>
            </a:r>
          </a:p>
        </p:txBody>
      </p:sp>
      <p:graphicFrame>
        <p:nvGraphicFramePr>
          <p:cNvPr id="860" name="Google Shape;425;p97"/>
          <p:cNvGraphicFramePr/>
          <p:nvPr/>
        </p:nvGraphicFramePr>
        <p:xfrm>
          <a:off x="952500" y="1897775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MultiHoming EVPN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3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 MultiSite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Arista eOS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689;p121"/>
          <p:cNvSpPr txBox="1"/>
          <p:nvPr>
            <p:ph type="title"/>
          </p:nvPr>
        </p:nvSpPr>
        <p:spPr>
          <a:xfrm>
            <a:off x="600399" y="438675"/>
            <a:ext cx="6652202" cy="1095900"/>
          </a:xfrm>
          <a:prstGeom prst="rect">
            <a:avLst/>
          </a:prstGeom>
        </p:spPr>
        <p:txBody>
          <a:bodyPr/>
          <a:lstStyle/>
          <a:p>
            <a:pPr/>
            <a:r>
              <a:t>VXLAN EVPN MULTISITE</a:t>
            </a:r>
          </a:p>
        </p:txBody>
      </p:sp>
      <p:sp>
        <p:nvSpPr>
          <p:cNvPr id="863" name="Google Shape;690;p121"/>
          <p:cNvSpPr/>
          <p:nvPr/>
        </p:nvSpPr>
        <p:spPr>
          <a:xfrm>
            <a:off x="915250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64" name="Google Shape;691;p121"/>
          <p:cNvSpPr/>
          <p:nvPr/>
        </p:nvSpPr>
        <p:spPr>
          <a:xfrm>
            <a:off x="3468461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65" name="Google Shape;692;p121"/>
          <p:cNvSpPr/>
          <p:nvPr/>
        </p:nvSpPr>
        <p:spPr>
          <a:xfrm>
            <a:off x="6021668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866" name="Google Shape;693;p121" descr="Google Shape;693;p121"/>
          <p:cNvPicPr>
            <a:picLocks noChangeAspect="1"/>
          </p:cNvPicPr>
          <p:nvPr/>
        </p:nvPicPr>
        <p:blipFill>
          <a:blip r:embed="rId2">
            <a:extLst/>
          </a:blip>
          <a:srcRect l="0" t="7577" r="0" b="40267"/>
          <a:stretch>
            <a:fillRect/>
          </a:stretch>
        </p:blipFill>
        <p:spPr>
          <a:xfrm>
            <a:off x="1281699" y="1341598"/>
            <a:ext cx="1605602" cy="1159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7" name="Google Shape;694;p121" descr="Google Shape;694;p121"/>
          <p:cNvPicPr>
            <a:picLocks noChangeAspect="1"/>
          </p:cNvPicPr>
          <p:nvPr/>
        </p:nvPicPr>
        <p:blipFill>
          <a:blip r:embed="rId3">
            <a:extLst/>
          </a:blip>
          <a:srcRect l="0" t="16198" r="0" b="31646"/>
          <a:stretch>
            <a:fillRect/>
          </a:stretch>
        </p:blipFill>
        <p:spPr>
          <a:xfrm>
            <a:off x="3834910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8" name="Google Shape;695;p121" descr="Google Shape;695;p121"/>
          <p:cNvPicPr>
            <a:picLocks noChangeAspect="1"/>
          </p:cNvPicPr>
          <p:nvPr/>
        </p:nvPicPr>
        <p:blipFill>
          <a:blip r:embed="rId4">
            <a:extLst/>
          </a:blip>
          <a:srcRect l="0" t="17647" r="0" b="30196"/>
          <a:stretch>
            <a:fillRect/>
          </a:stretch>
        </p:blipFill>
        <p:spPr>
          <a:xfrm>
            <a:off x="6388117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69" name="Google Shape;696;p121"/>
          <p:cNvSpPr txBox="1"/>
          <p:nvPr/>
        </p:nvSpPr>
        <p:spPr>
          <a:xfrm>
            <a:off x="1053400" y="2732850"/>
            <a:ext cx="2062201" cy="112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Virtual Extensible LAN</a:t>
            </a:r>
            <a:r>
              <a:t> (</a:t>
            </a:r>
            <a:r>
              <a:rPr b="1"/>
              <a:t>VXLAN</a:t>
            </a:r>
            <a:r>
              <a:t>) является технологией сетевой виртуализации, созданной для решения проблем масштабируемости в больших системах облачных вычислений. </a:t>
            </a:r>
          </a:p>
        </p:txBody>
      </p:sp>
      <p:sp>
        <p:nvSpPr>
          <p:cNvPr id="870" name="Google Shape;697;p121"/>
          <p:cNvSpPr txBox="1"/>
          <p:nvPr/>
        </p:nvSpPr>
        <p:spPr>
          <a:xfrm>
            <a:off x="3681250" y="2732850"/>
            <a:ext cx="2062201" cy="96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EVPN - Ethernet VPN - технология передачи Ethernet трафика уровня 2 в виде виртуальной частной сети с использованием протоколов глобальной сети.</a:t>
            </a:r>
          </a:p>
        </p:txBody>
      </p:sp>
      <p:sp>
        <p:nvSpPr>
          <p:cNvPr id="871" name="Google Shape;698;p121"/>
          <p:cNvSpPr txBox="1"/>
          <p:nvPr/>
        </p:nvSpPr>
        <p:spPr>
          <a:xfrm>
            <a:off x="6159799" y="2732850"/>
            <a:ext cx="2062202" cy="128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Multisite - We describe in detail the IP/VXLAN gateway procedure using the Anycast mode to interconnect smaller sites within the data center itself, and refer to this deployment model as multi-site EVPN (MS-EVPN).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